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70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9" r:id="rId3"/>
    <p:sldId id="327" r:id="rId4"/>
    <p:sldId id="330" r:id="rId5"/>
    <p:sldId id="348" r:id="rId6"/>
    <p:sldId id="347" r:id="rId7"/>
    <p:sldId id="341" r:id="rId8"/>
    <p:sldId id="349" r:id="rId9"/>
    <p:sldId id="338" r:id="rId10"/>
    <p:sldId id="334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3" autoAdjust="0"/>
    <p:restoredTop sz="76027" autoAdjust="0"/>
  </p:normalViewPr>
  <p:slideViewPr>
    <p:cSldViewPr snapToGrid="0" snapToObjects="1" showGuides="1">
      <p:cViewPr varScale="1">
        <p:scale>
          <a:sx n="127" d="100"/>
          <a:sy n="127" d="100"/>
        </p:scale>
        <p:origin x="1304" y="16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5DC63-8A3F-DD40-82DB-696C2A9EBF37}" type="datetime1">
              <a:rPr lang="ru-RU" smtClean="0"/>
              <a:t>30.06.2025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237EC-F404-EE4A-8530-3AF5337EA578}" type="datetime1">
              <a:rPr lang="ru-RU" smtClean="0"/>
              <a:t>30.06.2025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Задание было предложено в ходе модернизации ПО весоизмерительных комплексов компанией ООО НПП Метра. Были проведены переговоры с заказчиком-предприятием по установке поверочного комплекса. Видеоряд с взвешиванием грузовиков собирался за месяц эксплуатации, после отбирались наиболее полезные для выделения признаков фотографии для разметки и обучения модели. Внедрение и тестирование ПО будет проводится на реальных объектах и послужит основой для новых версий поверочного программного продукта компании.</a:t>
            </a:r>
          </a:p>
          <a:p>
            <a:endParaRPr lang="ru-RU" dirty="0"/>
          </a:p>
          <a:p>
            <a:r>
              <a:rPr lang="ru-RU" dirty="0"/>
              <a:t>В ходе работы будет обсуждаться программное обеспечение для получения данных о заездах (эксплуатации весов), путем нахождения проделанного пути для колес. Отчетливо можно выделить замедление, остановку, взвешивание и ускорение, как ключевые фазы работы комплекса</a:t>
            </a:r>
          </a:p>
          <a:p>
            <a:endParaRPr lang="ru-RU" dirty="0"/>
          </a:p>
          <a:p>
            <a:r>
              <a:rPr lang="ru-RU" dirty="0"/>
              <a:t>При выполнении задач были в первую очередь проанализированы методы машинного обучения для данной бизнес-цели.</a:t>
            </a:r>
          </a:p>
          <a:p>
            <a:r>
              <a:rPr lang="ru-RU" dirty="0"/>
              <a:t>Сегментация объектов самая близкая задача, поскольку мы можем узнавать относительное перекрытие кадра необходимым классом – </a:t>
            </a:r>
          </a:p>
          <a:p>
            <a:r>
              <a:rPr lang="ru-RU" dirty="0"/>
              <a:t>Колесом, номером, платформой и прочее; Для моделей сегментации были выбраны современные решения из изученных у аналогов – </a:t>
            </a:r>
            <a:r>
              <a:rPr lang="en-US" dirty="0"/>
              <a:t>YOLO </a:t>
            </a:r>
            <a:r>
              <a:rPr lang="ru-RU" dirty="0"/>
              <a:t>и </a:t>
            </a:r>
            <a:r>
              <a:rPr lang="en-US" dirty="0"/>
              <a:t>Mask-RCNN</a:t>
            </a:r>
          </a:p>
          <a:p>
            <a:r>
              <a:rPr lang="ru-RU" dirty="0"/>
              <a:t>Далее был подготовлен видеоряд с реального объекта заказчика – собрано 2 месяца взвешиваний в период ноябрь-декабрь, из который надо выбрать разные условия</a:t>
            </a:r>
          </a:p>
          <a:p>
            <a:r>
              <a:rPr lang="ru-RU" dirty="0"/>
              <a:t>Самих проездов (ночь/день/погода), освещение и природа камеры (внезапные искажения и затемнения ночного видения), разные грузовики и колеса</a:t>
            </a:r>
          </a:p>
          <a:p>
            <a:r>
              <a:rPr lang="ru-RU" dirty="0"/>
              <a:t>Далее датасет из видео нарезан в фото, по 3-6 с заезда и сегментировано по пикселям и классам, проведена аугментация с изменением контраста, яркости, шума и других искажений</a:t>
            </a:r>
          </a:p>
          <a:p>
            <a:r>
              <a:rPr lang="ru-RU" dirty="0"/>
              <a:t>Далее написаны </a:t>
            </a:r>
            <a:r>
              <a:rPr lang="ru-RU" dirty="0" err="1"/>
              <a:t>пайплайны</a:t>
            </a:r>
            <a:r>
              <a:rPr lang="ru-RU" dirty="0"/>
              <a:t> обучения для </a:t>
            </a:r>
            <a:r>
              <a:rPr lang="en-US" dirty="0"/>
              <a:t>YOLO</a:t>
            </a:r>
            <a:r>
              <a:rPr lang="ru-RU" dirty="0"/>
              <a:t> и </a:t>
            </a:r>
            <a:r>
              <a:rPr lang="en-US" dirty="0"/>
              <a:t>Mask-RCNN</a:t>
            </a:r>
            <a:r>
              <a:rPr lang="ru-RU" dirty="0"/>
              <a:t>, модели тренируются на выборках из </a:t>
            </a:r>
            <a:r>
              <a:rPr lang="ru-RU" dirty="0" err="1"/>
              <a:t>аугментированного</a:t>
            </a:r>
            <a:r>
              <a:rPr lang="ru-RU" dirty="0"/>
              <a:t> датасета</a:t>
            </a:r>
            <a:endParaRPr lang="en-US" dirty="0"/>
          </a:p>
          <a:p>
            <a:r>
              <a:rPr lang="ru-RU" dirty="0"/>
              <a:t>Далее сравниваются результаты обучения</a:t>
            </a:r>
          </a:p>
          <a:p>
            <a:r>
              <a:rPr lang="ru-RU" dirty="0"/>
              <a:t>Далее создается архитектура </a:t>
            </a:r>
            <a:r>
              <a:rPr lang="en-US" dirty="0"/>
              <a:t>ML-</a:t>
            </a:r>
            <a:r>
              <a:rPr lang="ru-RU" dirty="0"/>
              <a:t>системы для применения этих моделей, задается логика трекера и журнала событий</a:t>
            </a:r>
          </a:p>
          <a:p>
            <a:r>
              <a:rPr lang="ru-RU" dirty="0"/>
              <a:t>Далее демонстрируется работа компании и валидируется с помощью нового датасета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D8D6BD-8883-F204-D212-C656974B008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F968847-0D2B-834C-A044-FD1833ADD7D1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A85616-9A74-C72A-0BC2-4376C8F5CE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8B116CEF-29CE-E1CA-7EA2-4A87243CD4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9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Индустрия метрологии находится на стыке технологического производства и юридических актов.</a:t>
            </a:r>
          </a:p>
          <a:p>
            <a:r>
              <a:rPr lang="ru-RU" dirty="0"/>
              <a:t> Поэтому поверки систем и допустимые погрешности закреплены законами. </a:t>
            </a:r>
          </a:p>
          <a:p>
            <a:endParaRPr lang="ru-RU" dirty="0"/>
          </a:p>
          <a:p>
            <a:r>
              <a:rPr lang="ru-RU" dirty="0"/>
              <a:t>Производя ускорения или торможения на весах наблюдается удлинение пиков амплитуд,</a:t>
            </a:r>
          </a:p>
          <a:p>
            <a:r>
              <a:rPr lang="ru-RU" dirty="0"/>
              <a:t>что накапливает ошибку вплоть до 5-7</a:t>
            </a:r>
            <a:r>
              <a:rPr lang="en-US" dirty="0"/>
              <a:t>%</a:t>
            </a:r>
          </a:p>
          <a:p>
            <a:endParaRPr lang="en-US" dirty="0"/>
          </a:p>
          <a:p>
            <a:r>
              <a:rPr lang="ru-RU" dirty="0"/>
              <a:t>Максимальная погрешность для грузового авто весом 10-40 тонн равна 100 кг, а здесь она может </a:t>
            </a:r>
          </a:p>
          <a:p>
            <a:r>
              <a:rPr lang="ru-RU" dirty="0"/>
              <a:t>достигать 1750 кг. Это невыгодно поставщику, владельцу предприятия и производителю оборудования (карается по закону).</a:t>
            </a:r>
          </a:p>
          <a:p>
            <a:endParaRPr lang="ru-R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Текущие ПО комплексов НПП ООО Метра минимизирует погрешности, однако не использует данные о внешней среде, кроме тензодатчиков.</a:t>
            </a:r>
          </a:p>
          <a:p>
            <a:endParaRPr lang="ru-RU" dirty="0"/>
          </a:p>
          <a:p>
            <a:r>
              <a:rPr lang="ru-RU" dirty="0"/>
              <a:t>По формуле - коэффициенты демпфирования и упругости из уравнения служат для обозначения потери энергии и указывают на неправильную эксплуатацию – </a:t>
            </a:r>
          </a:p>
          <a:p>
            <a:r>
              <a:rPr lang="ru-RU" dirty="0"/>
              <a:t>их обновление при неправильной скорости, траектории заезда и количества осей используется как главная цель этой работы.</a:t>
            </a:r>
          </a:p>
          <a:p>
            <a:endParaRPr lang="ru-RU" dirty="0"/>
          </a:p>
          <a:p>
            <a:r>
              <a:rPr lang="ru-RU" dirty="0"/>
              <a:t>Для соблюдения норм эксплуатации есть человек – весовщик – однако не может влиять динамически на взвешивание, но ругает или просит повторный заезд,</a:t>
            </a:r>
          </a:p>
          <a:p>
            <a:r>
              <a:rPr lang="ru-RU" dirty="0"/>
              <a:t>Также существует определенная халатность и уловки, такие как чипы на тензодатчиках, убавляющие сигнал дистанционно и прочее</a:t>
            </a:r>
          </a:p>
          <a:p>
            <a:r>
              <a:rPr lang="ru-RU" dirty="0"/>
              <a:t>Для уменьшения нарушения и динамической корректировки коэффициентов выполняется данная исследовательская работа.</a:t>
            </a:r>
          </a:p>
          <a:p>
            <a:endParaRPr lang="ru-RU" dirty="0"/>
          </a:p>
          <a:p>
            <a:r>
              <a:rPr lang="ru-RU" dirty="0"/>
              <a:t>Также существует протокол поверок весов, они служат для определения погрешности в сравнении с эталоном. ООО НПП Метра и заказчик в экспериментальном режиме вводят второй комплекс для поверок летом и разработка может послужить автоматизацией процессов для него.</a:t>
            </a:r>
          </a:p>
          <a:p>
            <a:endParaRPr lang="ru-RU" dirty="0"/>
          </a:p>
          <a:p>
            <a:r>
              <a:rPr lang="ru-RU" dirty="0"/>
              <a:t>Применение ИИ в индустрии метрологии с 1 января 2025 года стало</a:t>
            </a:r>
          </a:p>
          <a:p>
            <a:r>
              <a:rPr lang="ru-RU" dirty="0"/>
              <a:t>регламентировано по ГОСТ Р 71561-2024 и ГОСТ Р 8.933-2024, где описываются</a:t>
            </a:r>
          </a:p>
          <a:p>
            <a:r>
              <a:rPr lang="ru-RU" dirty="0"/>
              <a:t>критерии к разработке, тестированию и эксплуатации. Стандарты покрывают </a:t>
            </a:r>
          </a:p>
          <a:p>
            <a:r>
              <a:rPr lang="ru-RU" dirty="0"/>
              <a:t>использование алгоритмов компьютерного зрения, которые могут служить для </a:t>
            </a:r>
          </a:p>
          <a:p>
            <a:r>
              <a:rPr lang="ru-RU" dirty="0"/>
              <a:t>получения и анализа данные об окружающей среде и объектах измерения. 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25322BF-D4AF-1CF9-6561-6231D3F4EF4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01D6D6-6F14-BD4E-9F95-CD0BF6E7C63E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C7E2A88-2861-B9F6-DC7B-A4EA214FF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B849F156-9E3D-5F4E-2323-ED6BF49A49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05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Аналоги показывают, что разработки систем с ИИ, которые выполняют мониторинг авто – актуально, это рабочие задачи с разным уровнем точности и воплощенности в бизнес</a:t>
            </a:r>
          </a:p>
          <a:p>
            <a:r>
              <a:rPr lang="ru-RU" dirty="0"/>
              <a:t>Так НАИС активно говорят, что у них есть Цифровой паспорт весов – большое программное обеспечение, которое постоянно выполняет мониторинг весов, может реализовать парк весов, </a:t>
            </a:r>
          </a:p>
          <a:p>
            <a:r>
              <a:rPr lang="ru-RU" dirty="0"/>
              <a:t>Важные критерия для них – перегрев/охлаждение платформы, нарушение траектории взвешивания, превышение скорости – реализуются в работе (кроме температуры) при трекинге колес</a:t>
            </a:r>
          </a:p>
          <a:p>
            <a:r>
              <a:rPr lang="ru-RU" dirty="0" err="1"/>
              <a:t>Наис</a:t>
            </a:r>
            <a:r>
              <a:rPr lang="ru-RU" dirty="0"/>
              <a:t> разрабатывают такие системы только по специальному заказу, широкого промышленного применения у них нет</a:t>
            </a:r>
          </a:p>
          <a:p>
            <a:endParaRPr lang="ru-RU" dirty="0"/>
          </a:p>
          <a:p>
            <a:r>
              <a:rPr lang="ru-RU" dirty="0"/>
              <a:t>Другие весовые компании имеют ПО для весового комплекса лишь с использованием определения номеров </a:t>
            </a:r>
            <a:r>
              <a:rPr lang="en-US" dirty="0"/>
              <a:t>(OCR) </a:t>
            </a:r>
            <a:r>
              <a:rPr lang="ru-RU" dirty="0"/>
              <a:t>и не реализуют расчет коэффициентов колес</a:t>
            </a:r>
          </a:p>
          <a:p>
            <a:endParaRPr lang="ru-RU" dirty="0"/>
          </a:p>
          <a:p>
            <a:r>
              <a:rPr lang="ru-RU" dirty="0"/>
              <a:t>В смежных отраслях, на пропускных пунктах автомагистралей детектируется наличие авто и габариты, колеса, но при помощи индукционных петель под платформой</a:t>
            </a:r>
          </a:p>
          <a:p>
            <a:r>
              <a:rPr lang="en-US" dirty="0" err="1"/>
              <a:t>CodeInside</a:t>
            </a:r>
            <a:r>
              <a:rPr lang="en-US" dirty="0"/>
              <a:t> </a:t>
            </a:r>
            <a:r>
              <a:rPr lang="ru-RU" dirty="0"/>
              <a:t>выпускает ПО для контроля и мониторинга городских и производственных сценариев использования светофоров и других объектов внешнего мира, что подходит</a:t>
            </a:r>
          </a:p>
          <a:p>
            <a:r>
              <a:rPr lang="ru-RU" dirty="0"/>
              <a:t>Под моделирующие процессы работы, однако детекция автомобилей и их расположения</a:t>
            </a:r>
          </a:p>
          <a:p>
            <a:r>
              <a:rPr lang="ru-RU" dirty="0"/>
              <a:t>Другое ПО использует компьютерное зрение для получения классификаций автомобиля и его номера и проверке на соответствие для выписывания штрафа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DBF8A7-CC44-464F-90FF-441553DD63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8487DA9-B237-7D40-BBFC-73A9E03820D9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C09BC6-CCE9-BBDE-C66D-B764AEFDDB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7533DE06-9669-B67A-4B79-F354AAAFA18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B407C0F-6417-EF06-36C2-58A3933D21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CAB3D10-5E75-6648-8836-7DD03D8DC315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46B78C-8EC0-95AA-3BDB-A1296491C7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49869133-B9B8-4DA4-31EB-676F1DC2CD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53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Подход к решению</a:t>
            </a:r>
            <a:endParaRPr lang="en-US" dirty="0"/>
          </a:p>
          <a:p>
            <a:endParaRPr lang="en-US" dirty="0"/>
          </a:p>
          <a:p>
            <a:r>
              <a:rPr lang="ru-RU" dirty="0"/>
              <a:t>Для увеличения робастности системы был собран</a:t>
            </a:r>
            <a:r>
              <a:rPr lang="en-US" dirty="0"/>
              <a:t> </a:t>
            </a:r>
            <a:r>
              <a:rPr lang="ru-RU" dirty="0"/>
              <a:t>собственный набор данных проездов грузовиков с различным набором осей от 2 до 8, в разных погодных условиях, затем дополнен до 500</a:t>
            </a:r>
            <a:r>
              <a:rPr lang="en-US" dirty="0"/>
              <a:t>GB</a:t>
            </a:r>
            <a:r>
              <a:rPr lang="ru-RU" dirty="0"/>
              <a:t> за</a:t>
            </a:r>
          </a:p>
          <a:p>
            <a:r>
              <a:rPr lang="ru-RU" dirty="0"/>
              <a:t>Два месяца работы объекта</a:t>
            </a:r>
            <a:r>
              <a:rPr lang="en-US" dirty="0"/>
              <a:t>.</a:t>
            </a:r>
            <a:r>
              <a:rPr lang="ru-RU" dirty="0"/>
              <a:t> Это десятки тысяч заездов и выездов с предприятия.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Без аугментации данных и дополнительной логики экстракции колес устойчивость решения низкая, поэтому обучение предполагает эксперименты по подбору размерности датасета (</a:t>
            </a:r>
            <a:r>
              <a:rPr lang="en-US" dirty="0"/>
              <a:t>1100, 3000 </a:t>
            </a:r>
            <a:r>
              <a:rPr lang="ru-RU" dirty="0"/>
              <a:t>и </a:t>
            </a:r>
            <a:r>
              <a:rPr lang="en-US" dirty="0"/>
              <a:t>5000</a:t>
            </a:r>
            <a:r>
              <a:rPr lang="ru-RU" dirty="0"/>
              <a:t>) и выбору среди </a:t>
            </a:r>
            <a:r>
              <a:rPr lang="ru-RU" dirty="0" err="1"/>
              <a:t>дообученных</a:t>
            </a:r>
            <a:r>
              <a:rPr lang="ru-RU" dirty="0"/>
              <a:t> трансформерных моделей для задач детекции колес и сегментации изображения.</a:t>
            </a:r>
          </a:p>
          <a:p>
            <a:r>
              <a:rPr lang="ru-RU" dirty="0"/>
              <a:t>Датасет размечался вручную, после обработки 50</a:t>
            </a:r>
            <a:r>
              <a:rPr lang="en-US" dirty="0"/>
              <a:t>% </a:t>
            </a:r>
            <a:r>
              <a:rPr lang="ru-RU" dirty="0"/>
              <a:t>применен </a:t>
            </a:r>
            <a:r>
              <a:rPr lang="en-US" dirty="0"/>
              <a:t>AutoML </a:t>
            </a:r>
            <a:r>
              <a:rPr lang="ru-RU" dirty="0"/>
              <a:t>для сегментации, но его результаты все пришлось корректировать для получения хороших масок колес.</a:t>
            </a:r>
          </a:p>
          <a:p>
            <a:r>
              <a:rPr lang="ru-RU" dirty="0"/>
              <a:t>Устойчивость и разрозненность данных уже на 1100 фото позволило тренировать модели</a:t>
            </a:r>
          </a:p>
          <a:p>
            <a:r>
              <a:rPr lang="ru-RU" dirty="0"/>
              <a:t>Далее аугментации по добавленному пиксельному шуму, размытию, изменении яркости, контраста, экспозиции с различной вероятностью проявления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B67D1C-0755-3B27-0E09-22C6A18748A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499DF86-77E4-C94B-9C49-BD3474F601B1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3D8E55-6FB7-CDFE-018D-9B16B1D23D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2AB3F8E7-3D32-2FEF-F208-A1FCB311473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4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Модели тренировались 100 эпох и </a:t>
            </a:r>
            <a:r>
              <a:rPr lang="ru-RU" dirty="0" err="1"/>
              <a:t>отпимизировался</a:t>
            </a:r>
            <a:r>
              <a:rPr lang="ru-RU" dirty="0"/>
              <a:t> </a:t>
            </a:r>
            <a:r>
              <a:rPr lang="en-US" dirty="0" err="1"/>
              <a:t>Box+Mask</a:t>
            </a:r>
            <a:r>
              <a:rPr lang="ru-RU" dirty="0"/>
              <a:t>+</a:t>
            </a:r>
            <a:r>
              <a:rPr lang="en-US" dirty="0"/>
              <a:t>Object</a:t>
            </a:r>
            <a:r>
              <a:rPr lang="ru-RU" dirty="0"/>
              <a:t> </a:t>
            </a:r>
            <a:r>
              <a:rPr lang="en-US" dirty="0"/>
              <a:t>Loss </a:t>
            </a:r>
          </a:p>
          <a:p>
            <a:r>
              <a:rPr lang="ru-RU" dirty="0"/>
              <a:t>Для тренировки применялись различные параметры и </a:t>
            </a:r>
            <a:r>
              <a:rPr lang="ru-RU" dirty="0" err="1"/>
              <a:t>оптимизиторы</a:t>
            </a:r>
            <a:r>
              <a:rPr lang="ru-RU" dirty="0"/>
              <a:t> – </a:t>
            </a:r>
            <a:r>
              <a:rPr lang="en-US" dirty="0" err="1"/>
              <a:t>AdamW</a:t>
            </a:r>
            <a:r>
              <a:rPr lang="ru-RU" dirty="0"/>
              <a:t> и </a:t>
            </a:r>
            <a:r>
              <a:rPr lang="en-US" dirty="0"/>
              <a:t>SGD, Scheduler </a:t>
            </a:r>
            <a:r>
              <a:rPr lang="en-US" dirty="0" err="1"/>
              <a:t>OneCycle</a:t>
            </a:r>
            <a:r>
              <a:rPr lang="en-US" dirty="0"/>
              <a:t>/</a:t>
            </a:r>
            <a:r>
              <a:rPr lang="en-US" dirty="0" err="1"/>
              <a:t>CosineWarmRestart</a:t>
            </a:r>
            <a:r>
              <a:rPr lang="en-US" dirty="0"/>
              <a:t>  </a:t>
            </a:r>
            <a:r>
              <a:rPr lang="ru-RU" dirty="0"/>
              <a:t>и для самых лучших экспериментов составлена таблица</a:t>
            </a:r>
          </a:p>
          <a:p>
            <a:r>
              <a:rPr lang="ru-RU" dirty="0"/>
              <a:t>Пришли к вполне стабильной работе </a:t>
            </a:r>
            <a:r>
              <a:rPr lang="en-US" dirty="0"/>
              <a:t>YOLO </a:t>
            </a:r>
            <a:r>
              <a:rPr lang="ru-RU" dirty="0"/>
              <a:t>однако хотелось получить метрику более 95</a:t>
            </a:r>
            <a:r>
              <a:rPr lang="en-US" dirty="0"/>
              <a:t>% </a:t>
            </a:r>
            <a:r>
              <a:rPr lang="ru-RU" dirty="0"/>
              <a:t>для соответствия ГОСТ и получив близкое лучшее решение на </a:t>
            </a:r>
            <a:r>
              <a:rPr lang="en-US" dirty="0"/>
              <a:t>MASK-RCNN </a:t>
            </a:r>
            <a:r>
              <a:rPr lang="ru-RU" dirty="0"/>
              <a:t>я решил разделить распределение</a:t>
            </a:r>
          </a:p>
          <a:p>
            <a:r>
              <a:rPr lang="ru-RU" dirty="0"/>
              <a:t>данных по камерам на две, обучив модели на разных доменах камер получил близкую к 100 точность обнаружения 50 процентного и более перекрытия всех масок на валидации (метрика </a:t>
            </a:r>
            <a:r>
              <a:rPr lang="en-US" dirty="0" err="1"/>
              <a:t>mAP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И метрики здесь всех экспериментов с выделением лучших результатов</a:t>
            </a:r>
          </a:p>
          <a:p>
            <a:r>
              <a:rPr lang="ru-RU" dirty="0"/>
              <a:t>Неудачи – обучение </a:t>
            </a:r>
            <a:r>
              <a:rPr lang="en-US" dirty="0"/>
              <a:t>Temporal Fusion </a:t>
            </a:r>
            <a:r>
              <a:rPr lang="ru-RU" dirty="0"/>
              <a:t>слоя для детекции фото покадрово. Здесь помогло бы хорошо, потому что детектировать колеса можно сразу за </a:t>
            </a:r>
            <a:r>
              <a:rPr lang="ru-RU" dirty="0" err="1"/>
              <a:t>батч</a:t>
            </a:r>
            <a:r>
              <a:rPr lang="ru-RU" dirty="0"/>
              <a:t> и находить с большей уверенностью на близких кадрах одинаковые колеса, не назначая дубликата. Однако ограниченность датасета в том, что за заезд грузовик в 3-4 различных местах, когда за 3-4 кадра оно не должно сильно меняться</a:t>
            </a:r>
          </a:p>
          <a:p>
            <a:r>
              <a:rPr lang="ru-RU" dirty="0"/>
              <a:t>для стабильного результата. </a:t>
            </a:r>
          </a:p>
          <a:p>
            <a:endParaRPr lang="ru-RU" dirty="0"/>
          </a:p>
          <a:p>
            <a:r>
              <a:rPr lang="ru-RU" dirty="0"/>
              <a:t>На данном слайде – графики обучения лучшей версии модели по домену данных задней камеры с параметрами обучения;</a:t>
            </a:r>
          </a:p>
          <a:p>
            <a:r>
              <a:rPr lang="ru-RU" dirty="0"/>
              <a:t>Расположение сильно повлияло на точность детекции, однако </a:t>
            </a:r>
            <a:r>
              <a:rPr lang="ru-RU" dirty="0" err="1"/>
              <a:t>перобучения</a:t>
            </a:r>
            <a:r>
              <a:rPr lang="ru-RU" dirty="0"/>
              <a:t> нет – на всех графиках </a:t>
            </a:r>
            <a:r>
              <a:rPr lang="ru-RU" dirty="0" err="1"/>
              <a:t>валидационного</a:t>
            </a:r>
            <a:r>
              <a:rPr lang="ru-RU" dirty="0"/>
              <a:t> </a:t>
            </a:r>
            <a:r>
              <a:rPr lang="ru-RU" dirty="0" err="1"/>
              <a:t>лосса</a:t>
            </a:r>
            <a:r>
              <a:rPr lang="ru-RU" dirty="0"/>
              <a:t> - убывание, как и на тренировочных</a:t>
            </a:r>
          </a:p>
          <a:p>
            <a:r>
              <a:rPr lang="ru-RU" dirty="0"/>
              <a:t>Высокая точность </a:t>
            </a:r>
            <a:r>
              <a:rPr lang="en-US" dirty="0"/>
              <a:t>Map50-95 </a:t>
            </a:r>
            <a:r>
              <a:rPr lang="ru-RU" dirty="0"/>
              <a:t>показывает 80 – около 80 процентов площадей детекций были сопоставлены в пределах 95</a:t>
            </a:r>
            <a:r>
              <a:rPr lang="en-US" dirty="0"/>
              <a:t> </a:t>
            </a:r>
            <a:r>
              <a:rPr lang="ru-RU" dirty="0"/>
              <a:t>процентного зазора.</a:t>
            </a:r>
          </a:p>
          <a:p>
            <a:r>
              <a:rPr lang="ru-RU" dirty="0"/>
              <a:t>По потери класса и бокса тоже нет нареканий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841D30E-86C1-FB28-996F-4AE2BA7E668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B13B44B-84C5-8E4C-8645-18F7FC3C771D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08F95E-1CF5-FAEB-394F-D45478E9D9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97CB7FEC-BCAF-8163-5A69-86609A4C2A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39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простой пример разницы в моделях – </a:t>
            </a:r>
            <a:r>
              <a:rPr lang="en-US" dirty="0"/>
              <a:t>Yolo </a:t>
            </a:r>
            <a:r>
              <a:rPr lang="ru-RU" dirty="0"/>
              <a:t>хорошо детектирует, но теряется ближе к краям, у нее меньше </a:t>
            </a:r>
            <a:r>
              <a:rPr lang="en-US" dirty="0"/>
              <a:t>Recall. </a:t>
            </a:r>
            <a:r>
              <a:rPr lang="ru-RU" dirty="0"/>
              <a:t>У </a:t>
            </a:r>
            <a:r>
              <a:rPr lang="en-US" dirty="0"/>
              <a:t>MaskRCNN F1</a:t>
            </a:r>
            <a:r>
              <a:rPr lang="ru-RU" dirty="0"/>
              <a:t>(</a:t>
            </a:r>
            <a:r>
              <a:rPr lang="en-US" dirty="0"/>
              <a:t>precision/recall) </a:t>
            </a:r>
            <a:r>
              <a:rPr lang="ru-RU" dirty="0"/>
              <a:t>близко к единице</a:t>
            </a:r>
            <a:r>
              <a:rPr lang="en-US" dirty="0"/>
              <a:t> </a:t>
            </a:r>
            <a:r>
              <a:rPr lang="ru-RU" dirty="0"/>
              <a:t>и мы видим </a:t>
            </a:r>
          </a:p>
          <a:p>
            <a:r>
              <a:rPr lang="ru-RU" dirty="0"/>
              <a:t>Явные детекции трех близких колес. Фото сделаны с демонстрационным характерам, была выбрана более отзывчивая и точная модель детекции</a:t>
            </a:r>
          </a:p>
          <a:p>
            <a:r>
              <a:rPr lang="ru-RU" dirty="0"/>
              <a:t>На фото предсказания видно, что условия съемки могут быть абсолютно случайными и неподготовленными, живыми данными, однако модель распознает детекции.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A4A5E3-E935-93C1-C34C-3B022E2569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47405DE-D341-B347-83C8-ED33A778237E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9C1705-6ED4-13F7-B229-467FB4CC94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D3BD1455-0D0A-6C10-8614-A5DD6DA1B1F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07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Ограничения для решения – подкрепление бизнеса процесса, мы имеем ограничение в самом устройстве платформы и строим архитектуры в соответствии с помехами и реальными габаритами</a:t>
            </a:r>
          </a:p>
          <a:p>
            <a:r>
              <a:rPr lang="ru-RU" dirty="0"/>
              <a:t>Так на входе, имея поток видеоряда с двух камер, приложение для них делает детекции, при наличии колес вычисляет более гладкую поверхность детекции для уменьшения искажений с помощью</a:t>
            </a:r>
          </a:p>
          <a:p>
            <a:r>
              <a:rPr lang="ru-RU" dirty="0"/>
              <a:t>морфологии по ядру эллипса – приводит к ровной форме, вычисляет пиксельный центроид и нижнюю точку, заносит данные сведения во времени, а также заносит критерий </a:t>
            </a:r>
            <a:r>
              <a:rPr lang="ru-RU" dirty="0" err="1"/>
              <a:t>тригера</a:t>
            </a:r>
            <a:r>
              <a:rPr lang="ru-RU" dirty="0"/>
              <a:t> для трекера (начинается ли по этой группе точек один след) и заносит критерий взаимодействия с платформой (входит ли впервые, перескакивает через границы множественно, или уже был в зоне)</a:t>
            </a:r>
          </a:p>
          <a:p>
            <a:r>
              <a:rPr lang="ru-RU" dirty="0"/>
              <a:t>Далее ведутся трекеры – пути каждого колеса с нижней и серединной точкой детектированного для анализа пути. Во время остановки среднее расстояние путей вычисляется до границ по ширине и длине платформы в метрах, также с другой стороны. Это определяет коэффициенты взаимодействие с весами – конкретно промоделирован путь колеса.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Обновление треков: по накопленным трекам и текущим детекциям строится матрица для вычисления преобразования Венгера с коэффициентом наказания за смену дистанции, затем текущие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детекций соотносятся с матрицей и либо обновляют трек, либо его теряют;</a:t>
            </a:r>
            <a:endParaRPr lang="ru-RU" dirty="0"/>
          </a:p>
          <a:p>
            <a:r>
              <a:rPr lang="ru-RU" dirty="0"/>
              <a:t>Также в ходе разработки появилась погрешность с фрагментированной детекцией, получаемой при пересечении перил. Зачастую либо центр смещается, либо детектируется два как разрезанное, поэтому ключевое решение о трекер берется из зоны детекции – переданного пиксельного и метрического сегмента на весах, чье расстояние известно. Тем самым производя гомографию вычисляем реальные координаты колес на платформе.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Получение гомографии: представление введенных координат полигона в матричную форму гомографии для последующих преобразований в метры и получения коэффициентов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Отрисовка перекрытия: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отрисовываются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перекрытия предсказаний колес, треки, нижние точки и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центроиды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зона полигона детекции.</a:t>
            </a:r>
            <a:endParaRPr lang="ru-RU" dirty="0"/>
          </a:p>
          <a:p>
            <a:r>
              <a:rPr lang="ru-RU" dirty="0"/>
              <a:t>Далее на выходе мы имеем 3 сценария – не передается ничего, передается сегментированный видео поток с камер, передаются коэффициенты взаимодействия и список событий по кадрам</a:t>
            </a:r>
          </a:p>
          <a:p>
            <a:endParaRPr lang="ru-RU" dirty="0"/>
          </a:p>
          <a:p>
            <a:r>
              <a:rPr lang="ru-RU" dirty="0"/>
              <a:t>По результатам усреднения измерений и исходных габаритов весового комплекса вычисляется коэффициент нахождения на нем, понятно, в какой зоне и в какое время. Для </a:t>
            </a:r>
            <a:r>
              <a:rPr lang="ru-RU" dirty="0" err="1"/>
              <a:t>поосного</a:t>
            </a:r>
            <a:r>
              <a:rPr lang="ru-RU" dirty="0"/>
              <a:t> взвешивания это полезно, так как есть понимание, когда точно должен срабатывать тензодатчик при взаимодействии с осью, если он сбоит – есть поломка и необходимо проводить диагностику. </a:t>
            </a:r>
          </a:p>
          <a:p>
            <a:r>
              <a:rPr lang="ru-RU" dirty="0"/>
              <a:t>Коэффициенты используются для квалификации взвешивания как штатного</a:t>
            </a:r>
          </a:p>
          <a:p>
            <a:r>
              <a:rPr lang="ru-RU" dirty="0"/>
              <a:t>Если у нас большая скорость и плохая траектория - взвешивание некорректное</a:t>
            </a:r>
          </a:p>
          <a:p>
            <a:endParaRPr lang="ru-RU" dirty="0"/>
          </a:p>
          <a:p>
            <a:r>
              <a:rPr lang="ru-RU" dirty="0"/>
              <a:t>Также для каждого видео создается </a:t>
            </a:r>
            <a:r>
              <a:rPr lang="en-US" dirty="0"/>
              <a:t>csv </a:t>
            </a:r>
            <a:r>
              <a:rPr lang="ru-RU" dirty="0"/>
              <a:t>файл с хронологией движения колес</a:t>
            </a:r>
          </a:p>
          <a:p>
            <a:endParaRPr lang="ru-RU" dirty="0"/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D7B4A3-FDAC-52E0-1936-A85C2688995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37979A-D935-664B-9A7F-4AE30D436490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D3A087-7ACD-3B13-B39F-BD4702302C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2B1EA4EA-7FD5-B21A-7B24-8A8583CEDA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рамках работы была осуществлена задача создания датасета – 1100 фото размечено с колесами, часть с номерными знаками и базой взвешивания – полезные данные для дообучения и расширения условий использования, также для новых бизнес-сценариев. Сама структура датасета выбрана сбалансированной, с разными положениями при заезде и выезде, различными комбинациями количества колес и освещения. </a:t>
            </a:r>
            <a:r>
              <a:rPr lang="ru-RU" dirty="0" err="1"/>
              <a:t>Аугментированный</a:t>
            </a:r>
            <a:r>
              <a:rPr lang="ru-RU" dirty="0"/>
              <a:t> датасет позволил модели робастные детекции, так как добавил шум и неучтенные в базовом распределении пограничные условия света и съемки</a:t>
            </a:r>
          </a:p>
          <a:p>
            <a:r>
              <a:rPr lang="ru-RU" dirty="0"/>
              <a:t>Модели показали высокую точность и самая лучшая метрика детекции по точности перекрытия площади у </a:t>
            </a:r>
            <a:r>
              <a:rPr lang="en-US" dirty="0"/>
              <a:t>MaskRCNN – </a:t>
            </a:r>
            <a:r>
              <a:rPr lang="ru-RU" dirty="0"/>
              <a:t>99</a:t>
            </a:r>
            <a:r>
              <a:rPr lang="en-US" dirty="0"/>
              <a:t>% </a:t>
            </a:r>
            <a:r>
              <a:rPr lang="ru-RU" dirty="0"/>
              <a:t>говорит о качественном </a:t>
            </a:r>
            <a:r>
              <a:rPr lang="ru-RU" dirty="0" err="1"/>
              <a:t>пайплайне</a:t>
            </a:r>
            <a:r>
              <a:rPr lang="ru-RU" dirty="0"/>
              <a:t> обучения, модель также не переобучилась и ведет себя ровно так, как от нее ожидается, по результатам валидации и тестирования</a:t>
            </a:r>
          </a:p>
          <a:p>
            <a:r>
              <a:rPr lang="ru-RU" dirty="0"/>
              <a:t>Внедрение механизма в систему совместно с трекером и журналом событий происходит с производительностью ½ в связи с обработкой двух видео, при подборе коэффициента кадров в секунду время инференса и оценки пути можно оптимизировать к работе в реальном времени. </a:t>
            </a:r>
          </a:p>
          <a:p>
            <a:r>
              <a:rPr lang="ru-RU" dirty="0"/>
              <a:t>По коэффициентам количества колес проведено тестирование компанией метра на 1000 новых заездов, при которых валидация составила 95</a:t>
            </a:r>
            <a:r>
              <a:rPr lang="en-US" dirty="0"/>
              <a:t>%, </a:t>
            </a:r>
            <a:r>
              <a:rPr lang="ru-RU" dirty="0"/>
              <a:t>что соответствует уровню ГОСТ</a:t>
            </a:r>
          </a:p>
          <a:p>
            <a:r>
              <a:rPr lang="ru-RU" dirty="0"/>
              <a:t>Код программ, датасетов и моделей переданы компании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64145B4-ACFD-3775-FD42-1C126F0A89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3545733-F670-4342-8A06-B2BC1D6DBD53}" type="datetime1">
              <a:rPr lang="ru-RU" smtClean="0"/>
              <a:t>30.06.2025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16D1EB-EFBE-133D-D182-3D4047A73D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Верхний колонтитул 6">
            <a:extLst>
              <a:ext uri="{FF2B5EF4-FFF2-40B4-BE49-F238E27FC236}">
                <a16:creationId xmlns:a16="http://schemas.microsoft.com/office/drawing/2014/main" id="{8F8E2CAB-1C05-F80B-284D-EBABE550201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wlahikit@gmail.com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400">
                <a:solidFill>
                  <a:schemeClr val="bg1"/>
                </a:solidFill>
              </a:rPr>
              <a:t>Робастный механизм </a:t>
            </a:r>
            <a:r>
              <a:rPr lang="ru-RU" sz="2400" dirty="0">
                <a:solidFill>
                  <a:schemeClr val="bg1"/>
                </a:solidFill>
              </a:rPr>
              <a:t>компьютерного зрения для корректировки коэффициентов весоизмерительных комплексов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A1FCB-717D-4CB7-96AA-8AA79DA892F2}"/>
              </a:ext>
            </a:extLst>
          </p:cNvPr>
          <p:cNvSpPr txBox="1"/>
          <p:nvPr/>
        </p:nvSpPr>
        <p:spPr>
          <a:xfrm>
            <a:off x="3892177" y="3743100"/>
            <a:ext cx="5251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Никитин Владимир Витальевич</a:t>
            </a:r>
          </a:p>
          <a:p>
            <a:pPr algn="r"/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Университет ИТМО, факультет ПИиКТ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  <a:hlinkClick r:id="rId3"/>
              </a:rPr>
              <a:t>owlahikit@gmail.com</a:t>
            </a:r>
            <a:endParaRPr lang="en-US" sz="1200" dirty="0">
              <a:solidFill>
                <a:schemeClr val="bg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algn="r"/>
            <a:endParaRPr lang="en-US" sz="1200" dirty="0">
              <a:solidFill>
                <a:schemeClr val="bg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pPr algn="r"/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Образовательная программа 09</a:t>
            </a:r>
            <a:r>
              <a:rPr lang="en-US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.03.04 </a:t>
            </a:r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Программная инженерия</a:t>
            </a:r>
          </a:p>
          <a:p>
            <a:pPr algn="r"/>
            <a:r>
              <a:rPr lang="ru-RU" sz="1200" dirty="0">
                <a:solidFill>
                  <a:schemeClr val="bg1"/>
                </a:solidFill>
                <a:latin typeface="Golos Text" panose="020B0503020202020204" pitchFamily="34" charset="0"/>
                <a:cs typeface="Golos Text" panose="020B0503020202020204" pitchFamily="34" charset="0"/>
              </a:rPr>
              <a:t>Проектирование и разработка систем искусственного интеллекта</a:t>
            </a:r>
            <a:endParaRPr lang="en-US" sz="1200" dirty="0">
              <a:solidFill>
                <a:schemeClr val="bg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  <a:p>
            <a:endParaRPr lang="ru-RU" dirty="0">
              <a:solidFill>
                <a:schemeClr val="bg1"/>
              </a:solidFill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E388A-AB88-150E-60AD-CFD4776BF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776B2-DF9C-3B4C-1C9A-1BDCAA071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Практическая ценность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C7EC7F-4848-3FE8-86AC-DAD423A718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7451889" cy="344714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Собранный размеченный датасет взвешиваний по 1100 фото</a:t>
            </a:r>
          </a:p>
          <a:p>
            <a:endParaRPr lang="ru-RU" dirty="0"/>
          </a:p>
          <a:p>
            <a:r>
              <a:rPr lang="ru-RU" dirty="0"/>
              <a:t>Лучшая модель в исследовании </a:t>
            </a:r>
            <a:r>
              <a:rPr lang="en-US" dirty="0"/>
              <a:t>Mask-RCNN, </a:t>
            </a:r>
            <a:endParaRPr lang="ru-RU" dirty="0"/>
          </a:p>
          <a:p>
            <a:endParaRPr lang="ru-RU" dirty="0"/>
          </a:p>
          <a:p>
            <a:r>
              <a:rPr lang="ru-RU" dirty="0"/>
              <a:t>В рамках работы были выполнены все задания по анализу предметной области, сбору и подготовке данных, обучению моделей, проектированию </a:t>
            </a:r>
            <a:r>
              <a:rPr lang="en-US" dirty="0"/>
              <a:t>ML-</a:t>
            </a:r>
            <a:r>
              <a:rPr lang="ru-RU" dirty="0"/>
              <a:t>системы.</a:t>
            </a:r>
          </a:p>
          <a:p>
            <a:r>
              <a:rPr lang="ru-RU" dirty="0"/>
              <a:t>Ключевые качества работы: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ходе экспериментов лучшая метрика</a:t>
            </a:r>
            <a:r>
              <a:rPr lang="en-US" dirty="0"/>
              <a:t> </a:t>
            </a:r>
            <a:r>
              <a:rPr lang="ru-RU" dirty="0"/>
              <a:t>точности моделей составила 99</a:t>
            </a:r>
            <a:r>
              <a:rPr lang="en-US" dirty="0"/>
              <a:t>%</a:t>
            </a:r>
            <a:r>
              <a:rPr lang="ru-RU" dirty="0"/>
              <a:t> метрика </a:t>
            </a:r>
            <a:r>
              <a:rPr lang="en-US" dirty="0"/>
              <a:t>mAP50</a:t>
            </a:r>
            <a:r>
              <a:rPr lang="ru-RU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спроектирована и разработана </a:t>
            </a:r>
            <a:r>
              <a:rPr lang="en-US" dirty="0"/>
              <a:t>ML-</a:t>
            </a:r>
            <a:r>
              <a:rPr lang="ru-RU" dirty="0"/>
              <a:t>система для расчета коэффициентов движения колес по комплексу;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разработан демонстрационный интерфейс работы системы;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робастность механизма на валидационных данных компании подтверждена актом</a:t>
            </a:r>
            <a:r>
              <a:rPr lang="en-US" dirty="0"/>
              <a:t> </a:t>
            </a:r>
            <a:r>
              <a:rPr lang="ru-RU" dirty="0"/>
              <a:t>по ГОСТ Р 8.933-2024, производительность соответствует требованиям.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EE5F4-85FC-4011-0047-5D72344335F7}"/>
              </a:ext>
            </a:extLst>
          </p:cNvPr>
          <p:cNvSpPr txBox="1"/>
          <p:nvPr/>
        </p:nvSpPr>
        <p:spPr>
          <a:xfrm>
            <a:off x="7633252" y="4961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FF1DF-36A9-E76A-8F85-CDF729E98484}"/>
              </a:ext>
            </a:extLst>
          </p:cNvPr>
          <p:cNvSpPr txBox="1"/>
          <p:nvPr/>
        </p:nvSpPr>
        <p:spPr>
          <a:xfrm>
            <a:off x="4362648" y="477694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8D3E7-8A74-D316-5130-F91B86768F34}"/>
              </a:ext>
            </a:extLst>
          </p:cNvPr>
          <p:cNvSpPr txBox="1"/>
          <p:nvPr/>
        </p:nvSpPr>
        <p:spPr>
          <a:xfrm>
            <a:off x="668214" y="4502574"/>
            <a:ext cx="50040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https</a:t>
            </a:r>
            <a:r>
              <a:rPr lang="ru-RU" sz="1000" dirty="0"/>
              <a:t>://</a:t>
            </a:r>
            <a:r>
              <a:rPr lang="ru-RU" sz="1000" dirty="0" err="1"/>
              <a:t>github.com</a:t>
            </a:r>
            <a:r>
              <a:rPr lang="ru-RU" sz="1000" dirty="0"/>
              <a:t>/</a:t>
            </a:r>
            <a:r>
              <a:rPr lang="ru-RU" sz="1000" dirty="0" err="1"/>
              <a:t>owlahikit</a:t>
            </a:r>
            <a:r>
              <a:rPr lang="ru-RU" sz="1000" dirty="0"/>
              <a:t>/</a:t>
            </a:r>
            <a:r>
              <a:rPr lang="ru-RU" sz="1000" dirty="0" err="1"/>
              <a:t>metra</a:t>
            </a:r>
            <a:endParaRPr lang="ru-RU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6FB08-8CE5-8789-A54C-D9B01ECB751A}"/>
              </a:ext>
            </a:extLst>
          </p:cNvPr>
          <p:cNvSpPr txBox="1"/>
          <p:nvPr/>
        </p:nvSpPr>
        <p:spPr>
          <a:xfrm>
            <a:off x="4584637" y="4502574"/>
            <a:ext cx="33244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https</a:t>
            </a:r>
            <a:r>
              <a:rPr lang="ru-RU" sz="1000" dirty="0"/>
              <a:t>://</a:t>
            </a:r>
            <a:r>
              <a:rPr lang="ru-RU" sz="1000" dirty="0" err="1"/>
              <a:t>universe.roboflow.com</a:t>
            </a:r>
            <a:r>
              <a:rPr lang="ru-RU" sz="1000" dirty="0"/>
              <a:t>/</a:t>
            </a:r>
            <a:r>
              <a:rPr lang="ru-RU" sz="1000" dirty="0" err="1"/>
              <a:t>llab-jlfhu</a:t>
            </a:r>
            <a:r>
              <a:rPr lang="ru-RU" sz="1000" dirty="0"/>
              <a:t>/</a:t>
            </a:r>
            <a:r>
              <a:rPr lang="ru-RU" sz="1000" dirty="0" err="1"/>
              <a:t>carwheeldataset</a:t>
            </a: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02472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A5CA0-EA6E-FD87-ABDC-6BCD82868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939A39-26F4-783C-833A-A41C819A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и задачи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3F646-6FBE-AF09-1342-4F7EE4319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ru-RU" dirty="0"/>
              <a:t>Разработка механизма компьютерного зрения для получения данных об эксплуатации автовесовых комплексов, служащего для автоматизации поверочных систем и корректировки коэффициентов взвешивания</a:t>
            </a:r>
          </a:p>
          <a:p>
            <a:endParaRPr lang="ru-RU" dirty="0"/>
          </a:p>
          <a:p>
            <a:r>
              <a:rPr lang="ru-RU" dirty="0"/>
              <a:t>Включает следующие задачи: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анализ методов машинного обучения;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получения и обработки видеоряда, создание разметки данных;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подготовка, аугментация данных и формирование датасета;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реализация архитектур алгоритмов МО;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обучение и валидация моделей;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сравнительный анализ результатов исследования;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создание демонстрационного интерфейса для тестирования механизма; </a:t>
            </a:r>
            <a:endParaRPr lang="en-US" dirty="0"/>
          </a:p>
          <a:p>
            <a:pPr marL="342900" indent="-342900">
              <a:buAutoNum type="arabicParenR"/>
            </a:pPr>
            <a:r>
              <a:rPr lang="ru-RU" dirty="0"/>
              <a:t>реализация и внедрение сервиса.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8740B-B048-187B-80A6-268E080F856E}"/>
              </a:ext>
            </a:extLst>
          </p:cNvPr>
          <p:cNvSpPr txBox="1"/>
          <p:nvPr/>
        </p:nvSpPr>
        <p:spPr>
          <a:xfrm>
            <a:off x="7633252" y="4961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0F32E-6C4F-3435-2A18-F02635378069}"/>
              </a:ext>
            </a:extLst>
          </p:cNvPr>
          <p:cNvSpPr txBox="1"/>
          <p:nvPr/>
        </p:nvSpPr>
        <p:spPr>
          <a:xfrm>
            <a:off x="4421157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2725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12864-5F6A-3CF4-B816-FD73C5D9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Актуальность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E97535-18D4-A520-5CDC-27E5882D2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583558" cy="3447143"/>
          </a:xfrm>
        </p:spPr>
        <p:txBody>
          <a:bodyPr>
            <a:normAutofit/>
          </a:bodyPr>
          <a:lstStyle/>
          <a:p>
            <a:r>
              <a:rPr lang="ru-RU" dirty="0"/>
              <a:t>Бизнес-процесс </a:t>
            </a:r>
            <a:r>
              <a:rPr lang="ru-RU" dirty="0" err="1"/>
              <a:t>поосного</a:t>
            </a:r>
            <a:r>
              <a:rPr lang="ru-RU" dirty="0"/>
              <a:t> взвешивания.</a:t>
            </a:r>
          </a:p>
          <a:p>
            <a:r>
              <a:rPr lang="ru-RU" dirty="0"/>
              <a:t>Необходимость в отказе от оптических, ультразвуковых и индукционных датчиков в связи с погрешностями и разнородностью условий эксплуатаций при детекции осей;</a:t>
            </a:r>
          </a:p>
          <a:p>
            <a:r>
              <a:rPr lang="ru-RU" dirty="0"/>
              <a:t>Сокращение времени взвешивания без</a:t>
            </a:r>
          </a:p>
          <a:p>
            <a:r>
              <a:rPr lang="ru-RU" dirty="0"/>
              <a:t>потери точности;</a:t>
            </a:r>
          </a:p>
          <a:p>
            <a:r>
              <a:rPr lang="ru-RU" dirty="0"/>
              <a:t>Слежение за скоростью и траекторией</a:t>
            </a:r>
          </a:p>
          <a:p>
            <a:r>
              <a:rPr lang="ru-RU" dirty="0"/>
              <a:t>автомобиля для диагностики;</a:t>
            </a:r>
          </a:p>
          <a:p>
            <a:r>
              <a:rPr lang="ru-RU" dirty="0"/>
              <a:t>Новые данные необходимые для создания </a:t>
            </a:r>
          </a:p>
          <a:p>
            <a:r>
              <a:rPr lang="ru-RU" dirty="0"/>
              <a:t>поверочных систем взвешивания.</a:t>
            </a:r>
          </a:p>
          <a:p>
            <a:endParaRPr lang="ru-RU" dirty="0"/>
          </a:p>
          <a:p>
            <a:r>
              <a:rPr lang="ru-RU" dirty="0"/>
              <a:t>Бизнес-процесс </a:t>
            </a:r>
            <a:r>
              <a:rPr lang="ru-RU" dirty="0" err="1"/>
              <a:t>поосного</a:t>
            </a:r>
            <a:r>
              <a:rPr lang="ru-RU" dirty="0"/>
              <a:t> взвешивания актуальный и востребованный у заказчика.</a:t>
            </a:r>
          </a:p>
          <a:p>
            <a:r>
              <a:rPr lang="ru-RU" dirty="0"/>
              <a:t>Апробация применений ИИ в области метрологии с 2025 регламентирована ГОСТ.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76A61-045E-116E-4B82-745B25C93501}"/>
              </a:ext>
            </a:extLst>
          </p:cNvPr>
          <p:cNvSpPr txBox="1"/>
          <p:nvPr/>
        </p:nvSpPr>
        <p:spPr>
          <a:xfrm>
            <a:off x="7633252" y="4961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 descr="Изображение выглядит как транспортное средство, Наземный транспорт, колесо, автокомпонен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5442347-670F-E935-81F1-F42039F8D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55" b="16840"/>
          <a:stretch/>
        </p:blipFill>
        <p:spPr bwMode="auto">
          <a:xfrm>
            <a:off x="4313062" y="1992742"/>
            <a:ext cx="4373738" cy="2017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3C56E-4B24-3B3A-0667-5C21110720A4}"/>
              </a:ext>
            </a:extLst>
          </p:cNvPr>
          <p:cNvSpPr txBox="1"/>
          <p:nvPr/>
        </p:nvSpPr>
        <p:spPr>
          <a:xfrm>
            <a:off x="3413156" y="5006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0F760-20AB-598F-6812-E749E9696B50}"/>
              </a:ext>
            </a:extLst>
          </p:cNvPr>
          <p:cNvSpPr txBox="1"/>
          <p:nvPr/>
        </p:nvSpPr>
        <p:spPr>
          <a:xfrm>
            <a:off x="4422559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047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5B21-A1F2-5C04-B96E-AFBE7A687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887BCA-D81E-0E97-A73E-01EF72B1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1015D1-0FA8-1857-059D-2F20F3A7A9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 объектах взвешивания располагаются 2 камеры для фиксации номеров и съемки авто. Из данных видеозаписей заездов необходимо построить моделирующую систему с отслеживанием движения колес.</a:t>
            </a:r>
          </a:p>
          <a:p>
            <a:r>
              <a:rPr lang="ru-RU" dirty="0"/>
              <a:t>Проект реализует механизм компьютерного зрения для детекции колес транспортных средств. Модель машинного обучения решает задачу </a:t>
            </a:r>
            <a:r>
              <a:rPr lang="en-US" dirty="0"/>
              <a:t>instance segmentation.</a:t>
            </a:r>
            <a:endParaRPr lang="ru-RU" dirty="0"/>
          </a:p>
          <a:p>
            <a:r>
              <a:rPr lang="ru-RU" dirty="0"/>
              <a:t>Важным аспектом является природа данных – сырые данные с камер заказчиков, необходима разметка.</a:t>
            </a:r>
          </a:p>
          <a:p>
            <a:r>
              <a:rPr lang="ru-RU" dirty="0"/>
              <a:t>Данные передаются в файл покадрово и с временными метками, регистрирующие уникальность колеса, расположение его центра и нижней точки относительно разметки в реальных метрах.</a:t>
            </a:r>
          </a:p>
          <a:p>
            <a:r>
              <a:rPr lang="ru-RU" dirty="0"/>
              <a:t>Далее главное ПО комплекса использует лог механизма для определения истинных амплитуда переменного веса и использует только полезные значения общего веса с тензодатчиков.</a:t>
            </a:r>
          </a:p>
          <a:p>
            <a:endParaRPr lang="ru-RU" dirty="0"/>
          </a:p>
          <a:p>
            <a:r>
              <a:rPr lang="ru-RU" dirty="0"/>
              <a:t>Для оценки проекта предоставляются следующие результаты деятельности: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Создание и разметка датасета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Экспериментальное обучение моделей сегментаций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Финальная система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EBDC5-6FEA-FD3A-A4B1-7D648A60120B}"/>
              </a:ext>
            </a:extLst>
          </p:cNvPr>
          <p:cNvSpPr txBox="1"/>
          <p:nvPr/>
        </p:nvSpPr>
        <p:spPr>
          <a:xfrm>
            <a:off x="7633252" y="49616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0295A-8F23-29F4-5DEE-FD63495FFF59}"/>
              </a:ext>
            </a:extLst>
          </p:cNvPr>
          <p:cNvSpPr txBox="1"/>
          <p:nvPr/>
        </p:nvSpPr>
        <p:spPr>
          <a:xfrm>
            <a:off x="4421157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FD4AA9B-960C-B64C-A332-58138AD3ACFC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4134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25B7F-99DC-D077-0FA0-AEE9A486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52EBD4-1B3A-FA8E-2B22-A2DCECF2EFAE}"/>
              </a:ext>
            </a:extLst>
          </p:cNvPr>
          <p:cNvSpPr txBox="1"/>
          <p:nvPr/>
        </p:nvSpPr>
        <p:spPr>
          <a:xfrm>
            <a:off x="4421157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46B88F-85FC-38D8-4C29-6FC6888A82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61187"/>
            <a:ext cx="7467600" cy="3447143"/>
          </a:xfrm>
        </p:spPr>
        <p:txBody>
          <a:bodyPr/>
          <a:lstStyle/>
          <a:p>
            <a:r>
              <a:rPr lang="en-US" dirty="0"/>
              <a:t>Python.</a:t>
            </a:r>
          </a:p>
          <a:p>
            <a:r>
              <a:rPr lang="ru-RU" dirty="0"/>
              <a:t>Система реализует 2 дополнительные библиотеки </a:t>
            </a:r>
            <a:r>
              <a:rPr lang="en-US" dirty="0"/>
              <a:t>CV2 </a:t>
            </a:r>
            <a:r>
              <a:rPr lang="ru-RU" dirty="0"/>
              <a:t>для методов компьютерного зрения и обработки видео, </a:t>
            </a:r>
            <a:r>
              <a:rPr lang="en-US" dirty="0"/>
              <a:t>SciPy </a:t>
            </a:r>
            <a:r>
              <a:rPr lang="ru-RU" dirty="0"/>
              <a:t>для вычисления метрик.</a:t>
            </a:r>
            <a:r>
              <a:rPr lang="en-US" dirty="0"/>
              <a:t> </a:t>
            </a:r>
            <a:r>
              <a:rPr lang="ru-RU" dirty="0"/>
              <a:t>Имеет минимальные </a:t>
            </a:r>
            <a:r>
              <a:rPr lang="en-US" dirty="0"/>
              <a:t>dependencies </a:t>
            </a:r>
            <a:r>
              <a:rPr lang="ru-RU" dirty="0"/>
              <a:t>и может выполнятся в изолированном контуре.</a:t>
            </a:r>
          </a:p>
          <a:p>
            <a:r>
              <a:rPr lang="ru-RU" dirty="0"/>
              <a:t>Модель обучена на фреймворке </a:t>
            </a:r>
            <a:r>
              <a:rPr lang="en-US" dirty="0"/>
              <a:t>Detectron2 </a:t>
            </a:r>
            <a:r>
              <a:rPr lang="ru-RU" dirty="0"/>
              <a:t>от </a:t>
            </a:r>
            <a:r>
              <a:rPr lang="en-US" dirty="0"/>
              <a:t>meta </a:t>
            </a:r>
            <a:r>
              <a:rPr lang="ru-RU" dirty="0"/>
              <a:t>и является </a:t>
            </a:r>
            <a:r>
              <a:rPr lang="en-US" dirty="0"/>
              <a:t>opensource </a:t>
            </a:r>
            <a:r>
              <a:rPr lang="ru-RU" dirty="0"/>
              <a:t>решением. Привлекла широкое покрытие параметров тренера. </a:t>
            </a:r>
          </a:p>
          <a:p>
            <a:r>
              <a:rPr lang="ru-RU" dirty="0"/>
              <a:t>Разметка данных – </a:t>
            </a:r>
            <a:r>
              <a:rPr lang="en-US" dirty="0" err="1"/>
              <a:t>roboflow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041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2F4E75-8BF1-8D13-6D0F-19BBB331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Исходные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CF8F3-B1E3-06FE-E567-F2655FC02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5353108" cy="3447143"/>
          </a:xfrm>
        </p:spPr>
        <p:txBody>
          <a:bodyPr>
            <a:normAutofit/>
          </a:bodyPr>
          <a:lstStyle/>
          <a:p>
            <a:r>
              <a:rPr lang="ru-RU" dirty="0"/>
              <a:t>Сбор данных происходил за месяц использования весов на объекте Элинар Бройлер. После анализа 500</a:t>
            </a:r>
            <a:r>
              <a:rPr lang="en-US" dirty="0"/>
              <a:t>GB </a:t>
            </a:r>
            <a:r>
              <a:rPr lang="ru-RU" dirty="0"/>
              <a:t>видеоматериала выбраны и размечены 1100 фото </a:t>
            </a:r>
            <a:r>
              <a:rPr lang="en-US" dirty="0"/>
              <a:t>c </a:t>
            </a:r>
            <a:r>
              <a:rPr lang="ru-RU" dirty="0"/>
              <a:t>250-260 заездов с разных камер, различных конфигураций автомобилей, при разных условиях освещения и осадках.</a:t>
            </a:r>
          </a:p>
          <a:p>
            <a:r>
              <a:rPr lang="ru-RU" dirty="0"/>
              <a:t>Размечены сегментационными масками колеса, а также для будущих разработок номера и маски площадки и авто.</a:t>
            </a:r>
          </a:p>
          <a:p>
            <a:r>
              <a:rPr lang="ru-RU" dirty="0"/>
              <a:t>При разметке была попытка использовать </a:t>
            </a:r>
            <a:r>
              <a:rPr lang="en-US" dirty="0"/>
              <a:t>AutoML, </a:t>
            </a:r>
            <a:r>
              <a:rPr lang="ru-RU" dirty="0"/>
              <a:t>неполноценные результаты помогли ускорить разметку.</a:t>
            </a:r>
          </a:p>
          <a:p>
            <a:r>
              <a:rPr lang="ru-RU" dirty="0"/>
              <a:t>Итоговые размеры датасетов с аугментациями: 1100 (1</a:t>
            </a:r>
            <a:r>
              <a:rPr lang="en-US" dirty="0"/>
              <a:t>x), 3000(3x), 4500(5x)</a:t>
            </a:r>
          </a:p>
        </p:txBody>
      </p:sp>
      <p:pic>
        <p:nvPicPr>
          <p:cNvPr id="5" name="Рисунок 4" descr="Изображение выглядит как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3E4E62-1D99-A15D-EBE2-F1972EC4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11" y="3122331"/>
            <a:ext cx="2206962" cy="1651837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электроника, снимок экран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21A19F0-A837-A150-4839-CA7F250C6B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3"/>
          <a:stretch>
            <a:fillRect/>
          </a:stretch>
        </p:blipFill>
        <p:spPr bwMode="auto">
          <a:xfrm>
            <a:off x="5810308" y="1474899"/>
            <a:ext cx="2570387" cy="1734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0BBA5C-4880-9AC5-F473-C47B45A8E9E3}"/>
              </a:ext>
            </a:extLst>
          </p:cNvPr>
          <p:cNvSpPr txBox="1"/>
          <p:nvPr/>
        </p:nvSpPr>
        <p:spPr>
          <a:xfrm>
            <a:off x="4421157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26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4206C-63FB-4463-E314-F1BD2D0A6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Модели</a:t>
            </a:r>
            <a:r>
              <a:rPr lang="en-US" dirty="0"/>
              <a:t> </a:t>
            </a:r>
            <a:r>
              <a:rPr lang="ru-RU" dirty="0"/>
              <a:t>МО</a:t>
            </a:r>
            <a:r>
              <a:rPr lang="en-US" dirty="0"/>
              <a:t> </a:t>
            </a:r>
            <a:r>
              <a:rPr lang="ru-RU" dirty="0"/>
              <a:t>и лучшие метрики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77CD79F-8D17-0C28-FC08-70F608266B9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8233110"/>
              </p:ext>
            </p:extLst>
          </p:nvPr>
        </p:nvGraphicFramePr>
        <p:xfrm>
          <a:off x="527421" y="1155560"/>
          <a:ext cx="3461775" cy="35628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10561">
                  <a:extLst>
                    <a:ext uri="{9D8B030D-6E8A-4147-A177-3AD203B41FA5}">
                      <a16:colId xmlns:a16="http://schemas.microsoft.com/office/drawing/2014/main" val="870800679"/>
                    </a:ext>
                  </a:extLst>
                </a:gridCol>
                <a:gridCol w="1051214">
                  <a:extLst>
                    <a:ext uri="{9D8B030D-6E8A-4147-A177-3AD203B41FA5}">
                      <a16:colId xmlns:a16="http://schemas.microsoft.com/office/drawing/2014/main" val="165076941"/>
                    </a:ext>
                  </a:extLst>
                </a:gridCol>
              </a:tblGrid>
              <a:tr h="5983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4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Название эксперимента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mAP@50 (Mask)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7983098"/>
                  </a:ext>
                </a:extLst>
              </a:tr>
              <a:tr h="3956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YOLOv11 AutoML(1350 </a:t>
                      </a: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картинок)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400" kern="100" dirty="0">
                          <a:effectLst/>
                          <a:latin typeface="Golos Text" panose="020B0503020202020204" pitchFamily="34" charset="0"/>
                          <a:ea typeface="Aptos" panose="020B0004020202020204" pitchFamily="34" charset="0"/>
                          <a:cs typeface="Golos Text" panose="020B0503020202020204" pitchFamily="34" charset="0"/>
                        </a:rPr>
                        <a:t>92</a:t>
                      </a:r>
                      <a:r>
                        <a:rPr lang="en-US" sz="1400" kern="100" dirty="0">
                          <a:effectLst/>
                          <a:latin typeface="Golos Text" panose="020B0503020202020204" pitchFamily="34" charset="0"/>
                          <a:ea typeface="Aptos" panose="020B0004020202020204" pitchFamily="34" charset="0"/>
                          <a:cs typeface="Golos Text" panose="020B0503020202020204" pitchFamily="34" charset="0"/>
                        </a:rPr>
                        <a:t>%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4576131"/>
                  </a:ext>
                </a:extLst>
              </a:tr>
              <a:tr h="39569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YOLOv11 (4300 </a:t>
                      </a: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картинок)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91%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527987"/>
                  </a:ext>
                </a:extLst>
              </a:tr>
              <a:tr h="5128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MaskRCNN </a:t>
                      </a: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+ </a:t>
                      </a:r>
                      <a:r>
                        <a:rPr lang="en-US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Temporal fusion </a:t>
                      </a: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(последовательности)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1400" kern="100" dirty="0">
                          <a:effectLst/>
                          <a:latin typeface="Golos Text" panose="020B0503020202020204" pitchFamily="34" charset="0"/>
                          <a:ea typeface="Aptos" panose="020B0004020202020204" pitchFamily="34" charset="0"/>
                          <a:cs typeface="Golos Text" panose="020B0503020202020204" pitchFamily="34" charset="0"/>
                        </a:rPr>
                        <a:t>80%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3244245"/>
                  </a:ext>
                </a:extLst>
              </a:tr>
              <a:tr h="5128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MaskRCNN-R50-FPN (совместный </a:t>
                      </a:r>
                      <a:r>
                        <a:rPr lang="ru-RU" sz="1200" kern="100" dirty="0" err="1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дс</a:t>
                      </a: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4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93.8%</a:t>
                      </a:r>
                      <a:endParaRPr lang="ru-RU" sz="14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2976128"/>
                  </a:ext>
                </a:extLst>
              </a:tr>
              <a:tr h="5128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MaskRCNN-R50-FPN (передняя камера)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400" b="1" kern="10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98.8%</a:t>
                      </a:r>
                      <a:endParaRPr lang="ru-RU" sz="1400" b="1" kern="10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654649"/>
                  </a:ext>
                </a:extLst>
              </a:tr>
              <a:tr h="51288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200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MaskRCNN-R50-FPN (задняя камера)</a:t>
                      </a:r>
                      <a:endParaRPr lang="ru-RU" sz="1200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ru-RU" sz="1400" b="1" kern="100" dirty="0">
                          <a:effectLst/>
                          <a:latin typeface="Golos Text" panose="020B0503020202020204" pitchFamily="34" charset="0"/>
                          <a:cs typeface="Golos Text" panose="020B0503020202020204" pitchFamily="34" charset="0"/>
                        </a:rPr>
                        <a:t>99.8%</a:t>
                      </a:r>
                      <a:endParaRPr lang="ru-RU" sz="1400" b="1" kern="100" dirty="0">
                        <a:effectLst/>
                        <a:latin typeface="Golos Text" panose="020B0503020202020204" pitchFamily="34" charset="0"/>
                        <a:ea typeface="Aptos" panose="020B0004020202020204" pitchFamily="34" charset="0"/>
                        <a:cs typeface="Golos Text" panose="020B0503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9244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870F48-2E83-F3BE-B04D-72CB155B5C7A}"/>
              </a:ext>
            </a:extLst>
          </p:cNvPr>
          <p:cNvSpPr txBox="1"/>
          <p:nvPr/>
        </p:nvSpPr>
        <p:spPr>
          <a:xfrm>
            <a:off x="4421156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ru-RU" dirty="0"/>
          </a:p>
        </p:txBody>
      </p:sp>
      <p:pic>
        <p:nvPicPr>
          <p:cNvPr id="3" name="Объект 4" descr="Изображение выглядит как диаграмма, текст, линия, число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22ED5EE-4EB8-8FA2-0A06-A4812ACA6B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497" y="1540250"/>
            <a:ext cx="4685457" cy="2793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01F8A8-DBFE-C561-5A40-4E998B34C339}"/>
              </a:ext>
            </a:extLst>
          </p:cNvPr>
          <p:cNvSpPr txBox="1"/>
          <p:nvPr/>
        </p:nvSpPr>
        <p:spPr>
          <a:xfrm>
            <a:off x="4030497" y="4351679"/>
            <a:ext cx="711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Params: SGD </a:t>
            </a:r>
            <a:r>
              <a:rPr lang="en-US" sz="900" dirty="0" err="1"/>
              <a:t>lr</a:t>
            </a:r>
            <a:r>
              <a:rPr lang="ru-RU" sz="900" dirty="0"/>
              <a:t> = 1</a:t>
            </a:r>
            <a:r>
              <a:rPr lang="en-US" sz="900" dirty="0"/>
              <a:t>e</a:t>
            </a:r>
            <a:r>
              <a:rPr lang="ru-RU" sz="900" dirty="0"/>
              <a:t>-4</a:t>
            </a:r>
            <a:r>
              <a:rPr lang="en-US" sz="900" dirty="0"/>
              <a:t> :</a:t>
            </a:r>
            <a:r>
              <a:rPr lang="ru-RU" sz="900" dirty="0"/>
              <a:t> 1</a:t>
            </a:r>
            <a:r>
              <a:rPr lang="en-US" sz="900" dirty="0"/>
              <a:t>e</a:t>
            </a:r>
            <a:r>
              <a:rPr lang="ru-RU" sz="900" dirty="0"/>
              <a:t>-5 для</a:t>
            </a:r>
            <a:r>
              <a:rPr lang="en-US" sz="900" dirty="0"/>
              <a:t> backbone</a:t>
            </a:r>
            <a:r>
              <a:rPr lang="ru-RU" sz="900" dirty="0"/>
              <a:t>, </a:t>
            </a:r>
            <a:r>
              <a:rPr lang="ru-RU" sz="900" dirty="0" err="1"/>
              <a:t>momentum</a:t>
            </a:r>
            <a:r>
              <a:rPr lang="ru-RU" sz="900" dirty="0"/>
              <a:t>=0.9, </a:t>
            </a:r>
            <a:r>
              <a:rPr lang="en-US" sz="900" dirty="0" err="1"/>
              <a:t>WarmupCosineAnnealing</a:t>
            </a:r>
            <a:r>
              <a:rPr lang="ru-RU" sz="900" dirty="0"/>
              <a:t>, </a:t>
            </a:r>
            <a:r>
              <a:rPr lang="en-US" sz="900" dirty="0"/>
              <a:t>batch</a:t>
            </a:r>
            <a:r>
              <a:rPr lang="ru-RU" sz="900" dirty="0"/>
              <a:t> = 4 </a:t>
            </a:r>
          </a:p>
        </p:txBody>
      </p:sp>
    </p:spTree>
    <p:extLst>
      <p:ext uri="{BB962C8B-B14F-4D97-AF65-F5344CB8AC3E}">
        <p14:creationId xmlns:p14="http://schemas.microsoft.com/office/powerpoint/2010/main" val="58690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535293-7E50-B553-FA5A-FCA8D86D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моделей детекции</a:t>
            </a:r>
          </a:p>
        </p:txBody>
      </p:sp>
      <p:pic>
        <p:nvPicPr>
          <p:cNvPr id="5" name="Объект 4" descr="Изображение выглядит как Контейнер для отходов, зеленый, земля, на открытом воздух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1DABF48-FA33-6544-7823-9F0CB42BB2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03845" y="1663166"/>
            <a:ext cx="2125532" cy="2874425"/>
          </a:xfrm>
        </p:spPr>
      </p:pic>
      <p:pic>
        <p:nvPicPr>
          <p:cNvPr id="7" name="Рисунок 6" descr="Изображение выглядит как земля, на открытом воздухе, забор, снег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9E207A6-3F3B-493E-E28D-71DAA846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65" y="1664880"/>
            <a:ext cx="5152800" cy="2872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BC7AC5-7210-B8FA-4EF6-7F6649690324}"/>
              </a:ext>
            </a:extLst>
          </p:cNvPr>
          <p:cNvSpPr txBox="1"/>
          <p:nvPr/>
        </p:nvSpPr>
        <p:spPr>
          <a:xfrm>
            <a:off x="457200" y="1202635"/>
            <a:ext cx="409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Golos Text" panose="020B0503020202020204" pitchFamily="34" charset="0"/>
                <a:cs typeface="Golos Text" panose="020B0503020202020204" pitchFamily="34" charset="0"/>
              </a:rPr>
              <a:t>Предсказание </a:t>
            </a:r>
            <a:r>
              <a:rPr lang="en-US" dirty="0">
                <a:latin typeface="Golos Text" panose="020B0503020202020204" pitchFamily="34" charset="0"/>
                <a:cs typeface="Golos Text" panose="020B0503020202020204" pitchFamily="34" charset="0"/>
              </a:rPr>
              <a:t>YOLO vs MaskRCNN</a:t>
            </a:r>
            <a:endParaRPr lang="ru-RU" dirty="0">
              <a:latin typeface="Golos Text" panose="020B0503020202020204" pitchFamily="34" charset="0"/>
              <a:cs typeface="Golos Text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E07270-9141-5A68-3D89-29603C5B4E60}"/>
              </a:ext>
            </a:extLst>
          </p:cNvPr>
          <p:cNvSpPr txBox="1"/>
          <p:nvPr/>
        </p:nvSpPr>
        <p:spPr>
          <a:xfrm>
            <a:off x="4405556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278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B99AC5-41AF-4451-4003-18999FF1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Подход к архитектуре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23D280-5597-52DC-9B37-13A057D12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Алгоритмы </a:t>
            </a:r>
            <a:r>
              <a:rPr lang="en-US" dirty="0"/>
              <a:t>cv </a:t>
            </a:r>
            <a:r>
              <a:rPr lang="ru-RU" dirty="0"/>
              <a:t>для захвата видеопотока и обработки масок детекций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Связь пикселей с метрами, </a:t>
            </a:r>
            <a:r>
              <a:rPr lang="ru-RU" dirty="0" err="1"/>
              <a:t>гомография</a:t>
            </a:r>
            <a:r>
              <a:rPr lang="ru-RU" dirty="0"/>
              <a:t> платформы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Аннотация изображений и составление выходного потока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Агрегация коэффициентов по координатам и треку движения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BD7B81-E6DF-B726-6508-49A71BF99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6" b="80361"/>
          <a:stretch>
            <a:fillRect/>
          </a:stretch>
        </p:blipFill>
        <p:spPr bwMode="auto">
          <a:xfrm>
            <a:off x="1601787" y="2571750"/>
            <a:ext cx="5940425" cy="2183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828B4-A0E1-5670-C0E3-60FB17A3CE43}"/>
              </a:ext>
            </a:extLst>
          </p:cNvPr>
          <p:cNvSpPr txBox="1"/>
          <p:nvPr/>
        </p:nvSpPr>
        <p:spPr>
          <a:xfrm>
            <a:off x="4421156" y="4774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5323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33695</TotalTime>
  <Words>2542</Words>
  <Application>Microsoft Macintosh PowerPoint</Application>
  <PresentationFormat>Экран (16:9)</PresentationFormat>
  <Paragraphs>209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Робастный механизм компьютерного зрения для корректировки коэффициентов весоизмерительных комплексов</vt:lpstr>
      <vt:lpstr>Цель и задачи работы</vt:lpstr>
      <vt:lpstr>Актуальность работы</vt:lpstr>
      <vt:lpstr>Описание проекта</vt:lpstr>
      <vt:lpstr>Используемые технологии</vt:lpstr>
      <vt:lpstr>Исходные данные</vt:lpstr>
      <vt:lpstr>Модели МО и лучшие метрики</vt:lpstr>
      <vt:lpstr>Результаты моделей детекции</vt:lpstr>
      <vt:lpstr>Подход к архитектуре</vt:lpstr>
      <vt:lpstr>Практическая ценность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Никитин Владимир Витальевич</cp:lastModifiedBy>
  <cp:revision>120</cp:revision>
  <dcterms:created xsi:type="dcterms:W3CDTF">2014-06-27T12:30:22Z</dcterms:created>
  <dcterms:modified xsi:type="dcterms:W3CDTF">2025-06-30T20:46:35Z</dcterms:modified>
</cp:coreProperties>
</file>